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86" r:id="rId4"/>
    <p:sldId id="257" r:id="rId5"/>
    <p:sldId id="289" r:id="rId6"/>
    <p:sldId id="292" r:id="rId7"/>
    <p:sldId id="276" r:id="rId8"/>
    <p:sldId id="293" r:id="rId9"/>
    <p:sldId id="290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66"/>
    <a:srgbClr val="000099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6" autoAdjust="0"/>
    <p:restoredTop sz="83624" autoAdjust="0"/>
  </p:normalViewPr>
  <p:slideViewPr>
    <p:cSldViewPr>
      <p:cViewPr varScale="1">
        <p:scale>
          <a:sx n="64" d="100"/>
          <a:sy n="64" d="100"/>
        </p:scale>
        <p:origin x="-10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D97A9-1838-427F-AE04-22B57A2A7789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B8270-C82A-4313-A315-7F9E2B26D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965C206-E6A1-4866-ACC1-168F168F83CA}" type="datetimeFigureOut">
              <a:rPr lang="en-US"/>
              <a:pPr/>
              <a:t>11/16/2014</a:t>
            </a:fld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7155BA7-460F-4AC7-AF1E-F08B2FF36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accent1"/>
                </a:solidFill>
              </a:rPr>
              <a:t>“A survey is the process of describing some aspect of a population based on a sample; whereas, a questionnaire is simply the instrument [tool] used to accomplish this mean.To expand on this, a survey is an </a:t>
            </a:r>
            <a:r>
              <a:rPr lang="en-US" sz="1200" u="sng" dirty="0" smtClean="0">
                <a:solidFill>
                  <a:schemeClr val="accent1"/>
                </a:solidFill>
              </a:rPr>
              <a:t>overall methodological choice to study</a:t>
            </a:r>
            <a:r>
              <a:rPr lang="en-US" sz="1200" dirty="0" smtClean="0">
                <a:solidFill>
                  <a:schemeClr val="accent1"/>
                </a:solidFill>
              </a:rPr>
              <a:t> and/or answer specific questions about a population.   A survey encompasses various elements: sample design, data collection methodology, data collection instrument, analytic techniques, etc.  </a:t>
            </a:r>
            <a:r>
              <a:rPr lang="en-US" sz="1200" u="sng" dirty="0" smtClean="0">
                <a:solidFill>
                  <a:schemeClr val="accent1"/>
                </a:solidFill>
              </a:rPr>
              <a:t>A questionnaire is one form of data collection instrument</a:t>
            </a:r>
            <a:r>
              <a:rPr lang="en-US" sz="1200" dirty="0" smtClean="0">
                <a:solidFill>
                  <a:schemeClr val="accent1"/>
                </a:solidFill>
              </a:rPr>
              <a:t>.” </a:t>
            </a:r>
            <a:r>
              <a:rPr lang="en-US" sz="1200" dirty="0" err="1" smtClean="0"/>
              <a:t>http://wiki.answers.com/Q/What_is_the_difference_between_questionnaire_and_a_survey</a:t>
            </a:r>
            <a:endParaRPr lang="en-US" sz="1200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55BA7-460F-4AC7-AF1E-F08B2FF367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55BA7-460F-4AC7-AF1E-F08B2FF367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55BA7-460F-4AC7-AF1E-F08B2FF367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1F94-BD3F-4B2D-9051-6008CCE06191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A2512-7B2B-4624-9874-8D23BE777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CB4DA-8966-41C7-892C-A194D6877106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3B8DB-F4BE-409F-80AC-8F5DBFED7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F03D-F5CA-48BC-BAC6-98A61C3A370B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7083-9CD8-431C-A838-D2178FEC3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3BFA-A6B2-401C-9FE0-C0CE39C29802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59E1B-D7DC-4CA6-88D1-D34FB8477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E42A0-15BD-4B82-8B57-EC5F79CF2654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57F9-4C4A-4DE6-A833-F6DC53492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DBCE-270E-4233-B20A-DFC0CB5ACE41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23A95-7484-466D-9FED-D5EDFCE61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C370-459E-45FF-9AC6-71F51E4E0D22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03C85-6DE9-4214-9D52-BA2997B8D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8C6B-7FC5-4EE4-8A70-A8200EBB8564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A352-97CD-461D-80B1-845A11206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2015-EDCE-40BC-B3EA-FEF6C38D4DA9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8CD11-9671-4FA1-A630-072EE955A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1134C-2AB0-48BB-A49C-5123CA4CA514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F55F1-7953-48CB-8B08-D404BB022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139A-43E5-4D0F-A60F-44659E8E3926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D71DF-8382-452A-9AF6-ED46DA26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3F117C-C227-4FC1-B4BE-CFE0385DEAB4}" type="datetimeFigureOut">
              <a:rPr lang="en-US"/>
              <a:pPr>
                <a:defRPr/>
              </a:pPr>
              <a:t>11/16/2014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DAA6541-3489-4FC0-98E8-84DB2404A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25" r:id="rId3"/>
    <p:sldLayoutId id="2147483720" r:id="rId4"/>
    <p:sldLayoutId id="2147483726" r:id="rId5"/>
    <p:sldLayoutId id="2147483721" r:id="rId6"/>
    <p:sldLayoutId id="2147483727" r:id="rId7"/>
    <p:sldLayoutId id="2147483728" r:id="rId8"/>
    <p:sldLayoutId id="2147483729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F4259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F4259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62187"/>
            <a:ext cx="8016875" cy="1471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6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Introduction to </a:t>
            </a:r>
            <a:r>
              <a:rPr lang="en-US" sz="6556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Collecting and Compiling Data</a:t>
            </a:r>
            <a:r>
              <a:rPr lang="en-US" sz="4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G/T Research Program</a:t>
            </a:r>
          </a:p>
        </p:txBody>
      </p:sp>
      <p:pic>
        <p:nvPicPr>
          <p:cNvPr id="8197" name="Picture 5" descr="T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152900"/>
            <a:ext cx="164782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9350" cy="914400"/>
          </a:xfrm>
        </p:spPr>
        <p:txBody>
          <a:bodyPr/>
          <a:lstStyle/>
          <a:p>
            <a:pPr algn="ctr"/>
            <a:r>
              <a:rPr lang="en-US" dirty="0" smtClean="0"/>
              <a:t>Existing Data/Study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077200" cy="58674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If choosing this method, you will evaluate at least FOUR peer reviewed research studies that focus on your topic.   You will…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Summarize each study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Discuss how each relates to your research question.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Discuss areas of overlap and differences b/t them.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Discuss the implications of the results and how the study helps you answer your research question.</a:t>
            </a:r>
          </a:p>
          <a:p>
            <a:pPr algn="ctr"/>
            <a:endParaRPr lang="en-US" sz="28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Data Collection Methods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4724400" cy="4267200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</a:rPr>
              <a:t>Surveys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Questionnaires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Interviews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Observation (recorded in data collection notebook)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Experiments (recorded in data collection notebook)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Analysis of Previously Recorded Data/Documents/Studies (recorded in data collection notebook)</a:t>
            </a:r>
          </a:p>
          <a:p>
            <a:pPr algn="ctr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371600"/>
            <a:ext cx="7162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/>
                </a:solidFill>
              </a:rPr>
              <a:t>Data collection contributes to the “original research” piece of your final paper and product.  </a:t>
            </a:r>
            <a:endParaRPr lang="en-US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971800"/>
            <a:ext cx="3102964" cy="2057400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Language Distinction</a:t>
            </a:r>
            <a:endParaRPr lang="en-US" sz="4800" dirty="0"/>
          </a:p>
        </p:txBody>
      </p:sp>
      <p:sp>
        <p:nvSpPr>
          <p:cNvPr id="9" name="Oval 8"/>
          <p:cNvSpPr/>
          <p:nvPr/>
        </p:nvSpPr>
        <p:spPr>
          <a:xfrm>
            <a:off x="1219200" y="1566891"/>
            <a:ext cx="2971800" cy="1371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 smtClean="0"/>
              <a:t>SURVEY</a:t>
            </a:r>
            <a:endParaRPr lang="en-US" sz="3300" dirty="0"/>
          </a:p>
        </p:txBody>
      </p:sp>
      <p:sp>
        <p:nvSpPr>
          <p:cNvPr id="10" name="Oval 9"/>
          <p:cNvSpPr/>
          <p:nvPr/>
        </p:nvSpPr>
        <p:spPr>
          <a:xfrm>
            <a:off x="1143000" y="4310091"/>
            <a:ext cx="4572000" cy="1371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/>
              <a:t>QUESTIONNAIRE</a:t>
            </a:r>
            <a:endParaRPr lang="en-US" sz="3100" dirty="0"/>
          </a:p>
        </p:txBody>
      </p:sp>
      <p:sp>
        <p:nvSpPr>
          <p:cNvPr id="11" name="Equal 10"/>
          <p:cNvSpPr/>
          <p:nvPr/>
        </p:nvSpPr>
        <p:spPr>
          <a:xfrm>
            <a:off x="4495800" y="1871691"/>
            <a:ext cx="1219200" cy="838200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Equal 11"/>
          <p:cNvSpPr/>
          <p:nvPr/>
        </p:nvSpPr>
        <p:spPr>
          <a:xfrm>
            <a:off x="5715000" y="4538691"/>
            <a:ext cx="1219200" cy="838200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81200" y="3167091"/>
            <a:ext cx="60198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Includes sample design, data collection, instrument, and analysis</a:t>
            </a:r>
            <a:endParaRPr lang="en-US" sz="2200" dirty="0"/>
          </a:p>
        </p:txBody>
      </p:sp>
      <p:sp>
        <p:nvSpPr>
          <p:cNvPr id="16" name="Rectangle 15"/>
          <p:cNvSpPr/>
          <p:nvPr/>
        </p:nvSpPr>
        <p:spPr>
          <a:xfrm>
            <a:off x="1981200" y="5834091"/>
            <a:ext cx="6019800" cy="6429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One type of survey instrument</a:t>
            </a:r>
            <a:endParaRPr lang="en-US" sz="2200" dirty="0"/>
          </a:p>
        </p:txBody>
      </p:sp>
      <p:sp>
        <p:nvSpPr>
          <p:cNvPr id="17" name="Oval 16"/>
          <p:cNvSpPr/>
          <p:nvPr/>
        </p:nvSpPr>
        <p:spPr>
          <a:xfrm>
            <a:off x="6019800" y="1566891"/>
            <a:ext cx="2971800" cy="1371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METHOD</a:t>
            </a:r>
            <a:endParaRPr lang="en-US" sz="3000" dirty="0"/>
          </a:p>
        </p:txBody>
      </p:sp>
      <p:sp>
        <p:nvSpPr>
          <p:cNvPr id="18" name="Oval 17"/>
          <p:cNvSpPr/>
          <p:nvPr/>
        </p:nvSpPr>
        <p:spPr>
          <a:xfrm>
            <a:off x="7010400" y="4310091"/>
            <a:ext cx="2057400" cy="1371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TOOL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Survey Methods:  Questionnaires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4676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003366"/>
              </a:buClr>
              <a:buNone/>
            </a:pPr>
            <a:r>
              <a:rPr lang="en-US" sz="3600" dirty="0" smtClean="0">
                <a:solidFill>
                  <a:schemeClr val="accent1"/>
                </a:solidFill>
                <a:latin typeface="Garamond" pitchFamily="18" charset="0"/>
              </a:rPr>
              <a:t>“</a:t>
            </a:r>
            <a:r>
              <a:rPr lang="en-US" sz="3600" dirty="0" smtClean="0">
                <a:solidFill>
                  <a:schemeClr val="accent1"/>
                </a:solidFill>
              </a:rPr>
              <a:t>Questionnaires are a way                      to gather information from                  a large number of             respondents…Often they                 are the only feasible way to reach a number of reviewers large enough to allow statistical analysis of the results.”</a:t>
            </a:r>
          </a:p>
          <a:p>
            <a:pPr eaLnBrk="1" hangingPunct="1">
              <a:lnSpc>
                <a:spcPct val="90000"/>
              </a:lnSpc>
              <a:buClr>
                <a:srgbClr val="003366"/>
              </a:buClr>
              <a:buNone/>
            </a:pPr>
            <a:endParaRPr lang="en-US" sz="19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03366"/>
              </a:buClr>
              <a:buNone/>
            </a:pPr>
            <a:endParaRPr lang="en-US" sz="19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03366"/>
              </a:buClr>
              <a:buNone/>
            </a:pPr>
            <a:r>
              <a:rPr lang="en-US" sz="1900" dirty="0" smtClean="0">
                <a:latin typeface="Garamond" pitchFamily="18" charset="0"/>
              </a:rPr>
              <a:t>http://www.cc.gatech.edu/classes/cs6751_97_winter/Topics/quest-design/</a:t>
            </a:r>
          </a:p>
        </p:txBody>
      </p:sp>
      <p:pic>
        <p:nvPicPr>
          <p:cNvPr id="9223" name="Picture 7" descr="questionnia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295400"/>
            <a:ext cx="1988239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Questionnaire Policies</a:t>
            </a: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9" name="Picture 5" descr="question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317198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/>
          </p:cNvSpPr>
          <p:nvPr/>
        </p:nvSpPr>
        <p:spPr bwMode="auto">
          <a:xfrm>
            <a:off x="1219200" y="12192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surveys must be approved by me and the principal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(If conducted at another school, you must obtain that principal’s permission as well.)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2825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 Problems…</a:t>
            </a:r>
          </a:p>
          <a:p>
            <a:pPr marL="639763" marR="0" lvl="1" indent="-236538" algn="l" defTabSz="914400" rtl="0" eaLnBrk="0" fontAlgn="base" latinLnBrk="0" hangingPunct="0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pitchFamily="34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abiding by school system protocols pertaining to surveys:</a:t>
            </a:r>
          </a:p>
          <a:p>
            <a:pPr marL="885825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during instructional time</a:t>
            </a:r>
          </a:p>
          <a:p>
            <a:pPr marL="885825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about personal behaviors pertaining to drugs, sex, etc.</a:t>
            </a:r>
          </a:p>
          <a:p>
            <a:pPr marL="885825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Protecting anonymity of students</a:t>
            </a:r>
          </a:p>
          <a:p>
            <a:pPr marL="639763" marR="0" lvl="1" indent="-236538" algn="l" defTabSz="914400" rtl="0" eaLnBrk="0" fontAlgn="base" latinLnBrk="0" hangingPunct="0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Tx/>
              <a:buFont typeface="Verdana" pitchFamily="34" charset="0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Survey Methods: 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7467600" cy="3352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003366"/>
              </a:buClr>
              <a:buNone/>
            </a:pPr>
            <a:r>
              <a:rPr lang="en-US" sz="3600" dirty="0" smtClean="0">
                <a:solidFill>
                  <a:schemeClr val="accent1"/>
                </a:solidFill>
                <a:latin typeface="Garamond" pitchFamily="18" charset="0"/>
              </a:rPr>
              <a:t>“</a:t>
            </a:r>
            <a:r>
              <a:rPr lang="en-US" sz="3600" dirty="0" smtClean="0">
                <a:solidFill>
                  <a:schemeClr val="accent1"/>
                </a:solidFill>
              </a:rPr>
              <a:t>Interviews are best used when you want to learn detailed information from a few specific people.  Interviews are also particularly useful if you want to interview experts about their opinions.”</a:t>
            </a:r>
          </a:p>
          <a:p>
            <a:pPr eaLnBrk="1" hangingPunct="1">
              <a:lnSpc>
                <a:spcPct val="90000"/>
              </a:lnSpc>
              <a:buClr>
                <a:srgbClr val="003366"/>
              </a:buClr>
              <a:buNone/>
            </a:pPr>
            <a:endParaRPr lang="en-US" sz="19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03366"/>
              </a:buClr>
              <a:buNone/>
            </a:pPr>
            <a:endParaRPr lang="en-US" sz="1900" dirty="0" smtClean="0">
              <a:latin typeface="Garamond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419600"/>
            <a:ext cx="2553519" cy="175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4876800"/>
            <a:ext cx="42672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itchFamily="18" charset="0"/>
              </a:rPr>
              <a:t>http://wac.colostate.edu/books/writingspaces2/driscoll--introduction-to-primary-research.pdf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9350" cy="1143000"/>
          </a:xfrm>
        </p:spPr>
        <p:txBody>
          <a:bodyPr/>
          <a:lstStyle/>
          <a:p>
            <a:pPr algn="ctr"/>
            <a:r>
              <a:rPr lang="en-US" dirty="0" smtClean="0"/>
              <a:t>Data Collection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499350" cy="57912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 In addition to questionnaires and interviews, there are other ways to collect </a:t>
            </a:r>
            <a:r>
              <a:rPr lang="en-US" u="sng" dirty="0" smtClean="0">
                <a:solidFill>
                  <a:schemeClr val="accent1"/>
                </a:solidFill>
              </a:rPr>
              <a:t>original research</a:t>
            </a:r>
            <a:r>
              <a:rPr lang="en-US" dirty="0" smtClean="0">
                <a:solidFill>
                  <a:schemeClr val="accent1"/>
                </a:solidFill>
              </a:rPr>
              <a:t>.  You can keep a log of observations in a “Data Collection” notebook.  </a:t>
            </a:r>
          </a:p>
          <a:p>
            <a:pPr>
              <a:buNone/>
            </a:pPr>
            <a:r>
              <a:rPr lang="en-US" sz="2800" dirty="0" smtClean="0"/>
              <a:t>Data collection entries should…</a:t>
            </a:r>
          </a:p>
          <a:p>
            <a:r>
              <a:rPr lang="en-US" sz="2800" dirty="0" smtClean="0"/>
              <a:t>be dated and </a:t>
            </a:r>
          </a:p>
          <a:p>
            <a:r>
              <a:rPr lang="en-US" sz="2800" dirty="0" smtClean="0"/>
              <a:t>include observations and/or record experiments and results. </a:t>
            </a:r>
          </a:p>
          <a:p>
            <a:r>
              <a:rPr lang="en-US" sz="2800" dirty="0" smtClean="0"/>
              <a:t>See “requirements” on assignment sheet for further details.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41910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sz="3600" b="1" dirty="0" smtClean="0">
                <a:latin typeface="Garamond" pitchFamily="18" charset="0"/>
              </a:rPr>
              <a:t>Frequency</a:t>
            </a:r>
            <a:r>
              <a:rPr lang="en-US" sz="3600" dirty="0" smtClean="0">
                <a:latin typeface="Garamond" pitchFamily="18" charset="0"/>
              </a:rPr>
              <a:t> – counting of individuals, actions, events, or objects</a:t>
            </a:r>
          </a:p>
          <a:p>
            <a:pPr eaLnBrk="1" hangingPunct="1">
              <a:lnSpc>
                <a:spcPct val="90000"/>
              </a:lnSpc>
              <a:buClr>
                <a:srgbClr val="003366"/>
              </a:buClr>
            </a:pPr>
            <a:r>
              <a:rPr lang="en-US" sz="3600" b="1" dirty="0" smtClean="0">
                <a:latin typeface="Garamond" pitchFamily="18" charset="0"/>
              </a:rPr>
              <a:t>Descriptive</a:t>
            </a:r>
            <a:r>
              <a:rPr lang="en-US" sz="3600" dirty="0" smtClean="0">
                <a:latin typeface="Garamond" pitchFamily="18" charset="0"/>
              </a:rPr>
              <a:t>-    open-ended, detailed notes on sights, sounds, and activities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  <a:buClr>
                <a:srgbClr val="003366"/>
              </a:buClr>
              <a:buNone/>
            </a:pPr>
            <a:endParaRPr lang="en-US" sz="19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03366"/>
              </a:buClr>
              <a:buNone/>
            </a:pPr>
            <a:endParaRPr lang="en-US" sz="1900" dirty="0" smtClean="0">
              <a:latin typeface="Garamond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752600"/>
            <a:ext cx="3429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9350" cy="1143000"/>
          </a:xfrm>
        </p:spPr>
        <p:txBody>
          <a:bodyPr/>
          <a:lstStyle/>
          <a:p>
            <a:pPr algn="ctr"/>
            <a:r>
              <a:rPr lang="en-US" dirty="0" smtClean="0"/>
              <a:t>Document Analysis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1524000"/>
            <a:ext cx="2404672" cy="1600200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1371600" y="1295400"/>
            <a:ext cx="5029200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sz="2800" dirty="0" smtClean="0">
                <a:latin typeface="+mn-lt"/>
              </a:rPr>
              <a:t>Observe and analyze print and non-print primary sources (i.e. photos, government documents, diaries, business records, art, clothing, household objects)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sz="2800" dirty="0" smtClean="0">
                <a:latin typeface="+mn-lt"/>
              </a:rPr>
              <a:t>Provide objective description of document or artifact</a:t>
            </a:r>
          </a:p>
          <a:p>
            <a:pPr marL="365125" indent="-2825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US" sz="2800" dirty="0" smtClean="0">
                <a:latin typeface="+mn-lt"/>
              </a:rPr>
              <a:t>Consider timeliness, completeness</a:t>
            </a:r>
            <a:r>
              <a:rPr lang="en-US" dirty="0" smtClean="0"/>
              <a:t>, </a:t>
            </a:r>
            <a:r>
              <a:rPr lang="en-US" sz="2800" dirty="0" smtClean="0">
                <a:latin typeface="+mn-lt"/>
              </a:rPr>
              <a:t>bias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995</TotalTime>
  <Words>515</Words>
  <Application>Microsoft Macintosh PowerPoint</Application>
  <PresentationFormat>On-screen Show (4:3)</PresentationFormat>
  <Paragraphs>54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 Introduction to Collecting and Compiling Data G/T Research Program</vt:lpstr>
      <vt:lpstr>Data Collection Methods</vt:lpstr>
      <vt:lpstr>Language Distinction</vt:lpstr>
      <vt:lpstr>Survey Methods:  Questionnaires</vt:lpstr>
      <vt:lpstr>Questionnaire Policies </vt:lpstr>
      <vt:lpstr>Survey Methods:  Interviews</vt:lpstr>
      <vt:lpstr>Data Collection Notebook</vt:lpstr>
      <vt:lpstr>Observations</vt:lpstr>
      <vt:lpstr>Document Analysis</vt:lpstr>
      <vt:lpstr>Existing Data/Study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Research</dc:title>
  <dc:creator>Preferred Customer</dc:creator>
  <cp:lastModifiedBy>.</cp:lastModifiedBy>
  <cp:revision>149</cp:revision>
  <dcterms:created xsi:type="dcterms:W3CDTF">2013-11-27T15:06:35Z</dcterms:created>
  <dcterms:modified xsi:type="dcterms:W3CDTF">2014-11-16T23:54:39Z</dcterms:modified>
</cp:coreProperties>
</file>